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9"/>
  </p:notesMasterIdLst>
  <p:sldIdLst>
    <p:sldId id="263"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4" autoAdjust="0"/>
    <p:restoredTop sz="90426" autoAdjust="0"/>
  </p:normalViewPr>
  <p:slideViewPr>
    <p:cSldViewPr>
      <p:cViewPr varScale="1">
        <p:scale>
          <a:sx n="103" d="100"/>
          <a:sy n="103" d="100"/>
        </p:scale>
        <p:origin x="185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F87A93-6EFD-4772-B157-16B943933A5F}" type="datetimeFigureOut">
              <a:rPr lang="en-US" smtClean="0"/>
              <a:pPr/>
              <a:t>4/30/2019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2A3EDE-3A2F-42F4-B06C-0045922BEDF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reorganization involves a change in the normal operations of the organization to drive a positive change. It starts with assessing the needs for change and what needs to be changed.</a:t>
            </a:r>
          </a:p>
          <a:p>
            <a:r>
              <a:rPr lang="en-US" dirty="0"/>
              <a:t>The reorganization comes along with the advantages and disadvantages; hence there is a need to do a cost-benefit analysis to see how worth the change is.</a:t>
            </a:r>
          </a:p>
          <a:p>
            <a:r>
              <a:rPr lang="en-US" dirty="0"/>
              <a:t> For reorganization, leaders must be ready to deal with resistant to change as well as negative reactions from employees and other stakeholders.</a:t>
            </a:r>
          </a:p>
        </p:txBody>
      </p:sp>
      <p:sp>
        <p:nvSpPr>
          <p:cNvPr id="4" name="Slide Number Placeholder 3"/>
          <p:cNvSpPr>
            <a:spLocks noGrp="1"/>
          </p:cNvSpPr>
          <p:nvPr>
            <p:ph type="sldNum" sz="quarter" idx="10"/>
          </p:nvPr>
        </p:nvSpPr>
        <p:spPr/>
        <p:txBody>
          <a:bodyPr/>
          <a:lstStyle/>
          <a:p>
            <a:fld id="{FE2A3EDE-3A2F-42F4-B06C-0045922BEDFB}"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change should not be an overnight thing, but every employee should be aware of the change.</a:t>
            </a:r>
          </a:p>
          <a:p>
            <a:r>
              <a:rPr lang="en-US" dirty="0"/>
              <a:t> There is a need to inform the employees why reconstruction is essential and the benefits it will create to the organization, as well as how they will benefit at a personal level (Cooper, 2015). </a:t>
            </a:r>
          </a:p>
          <a:p>
            <a:r>
              <a:rPr lang="en-US" dirty="0"/>
              <a:t>The change affects people differently; hence leaders should remain positive and supportive to the employees throughout the entire process</a:t>
            </a:r>
          </a:p>
          <a:p>
            <a:r>
              <a:rPr lang="en-US" dirty="0"/>
              <a:t>Perfect timing for increases the outcomes.</a:t>
            </a:r>
          </a:p>
        </p:txBody>
      </p:sp>
      <p:sp>
        <p:nvSpPr>
          <p:cNvPr id="4" name="Slide Number Placeholder 3"/>
          <p:cNvSpPr>
            <a:spLocks noGrp="1"/>
          </p:cNvSpPr>
          <p:nvPr>
            <p:ph type="sldNum" sz="quarter" idx="10"/>
          </p:nvPr>
        </p:nvSpPr>
        <p:spPr/>
        <p:txBody>
          <a:bodyPr/>
          <a:lstStyle/>
          <a:p>
            <a:fld id="{FE2A3EDE-3A2F-42F4-B06C-0045922BEDFB}"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To facilitate communication between different skill groups, there is a need to create standards for communication. However, the practices and procedures for communication should not be so stringent that they don’t allow people to express themselves (Brand &amp; Wilson, 2000).Communication needs to be participative, and feedback should be encouraged. The opinion of different teams and employees should not be disregarded. </a:t>
            </a:r>
          </a:p>
          <a:p>
            <a:r>
              <a:rPr lang="en-US" dirty="0"/>
              <a:t>There is a need for ‘open door policy’ that makes all employees comfortable and free to communicate to management and across all teams. All teams and individuals should have their opinions respected.</a:t>
            </a:r>
          </a:p>
          <a:p>
            <a:r>
              <a:rPr lang="en-US" dirty="0"/>
              <a:t>Creating room for technology to foster communication is essential . </a:t>
            </a:r>
            <a:r>
              <a:rPr lang="en-US" dirty="0" err="1"/>
              <a:t>e.g</a:t>
            </a:r>
            <a:r>
              <a:rPr lang="en-US" dirty="0"/>
              <a:t> </a:t>
            </a:r>
            <a:r>
              <a:rPr lang="en-US" dirty="0" err="1"/>
              <a:t>hipchats</a:t>
            </a:r>
            <a:r>
              <a:rPr lang="en-US" dirty="0"/>
              <a:t>, </a:t>
            </a:r>
            <a:r>
              <a:rPr lang="en-US" dirty="0" err="1"/>
              <a:t>google</a:t>
            </a:r>
            <a:r>
              <a:rPr lang="en-US" dirty="0"/>
              <a:t> hangouts and slack can be effective tools (</a:t>
            </a:r>
            <a:r>
              <a:rPr lang="en-US" dirty="0" err="1"/>
              <a:t>Elving</a:t>
            </a:r>
            <a:r>
              <a:rPr lang="en-US" dirty="0"/>
              <a:t>, 2005). </a:t>
            </a:r>
          </a:p>
        </p:txBody>
      </p:sp>
      <p:sp>
        <p:nvSpPr>
          <p:cNvPr id="4" name="Slide Number Placeholder 3"/>
          <p:cNvSpPr>
            <a:spLocks noGrp="1"/>
          </p:cNvSpPr>
          <p:nvPr>
            <p:ph type="sldNum" sz="quarter" idx="10"/>
          </p:nvPr>
        </p:nvSpPr>
        <p:spPr/>
        <p:txBody>
          <a:bodyPr/>
          <a:lstStyle/>
          <a:p>
            <a:fld id="{FE2A3EDE-3A2F-42F4-B06C-0045922BEDFB}"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Pegasus leaders should have the ability to remain positive in all situations, and any challenges should be faced from a positive perspective. </a:t>
            </a:r>
          </a:p>
          <a:p>
            <a:r>
              <a:rPr lang="en-US" dirty="0"/>
              <a:t>Leaders should have goals that they are working to achieve, in the long run, and short-run, and should be integrated into the overall organization’s goals (Cooper, 2015).Leaders of different teams and levels should be ready to work together. The top management should respect and cooperate with line management.</a:t>
            </a:r>
          </a:p>
        </p:txBody>
      </p:sp>
      <p:sp>
        <p:nvSpPr>
          <p:cNvPr id="4" name="Slide Number Placeholder 3"/>
          <p:cNvSpPr>
            <a:spLocks noGrp="1"/>
          </p:cNvSpPr>
          <p:nvPr>
            <p:ph type="sldNum" sz="quarter" idx="10"/>
          </p:nvPr>
        </p:nvSpPr>
        <p:spPr/>
        <p:txBody>
          <a:bodyPr/>
          <a:lstStyle/>
          <a:p>
            <a:fld id="{FE2A3EDE-3A2F-42F4-B06C-0045922BEDFB}"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a:t>Should be a positive relationship between leaders and followers. Synergy is a positive process and must be managed.</a:t>
            </a:r>
          </a:p>
          <a:p>
            <a:r>
              <a:rPr lang="en-US" baseline="0" dirty="0"/>
              <a:t> A positive teamwork culture is therefore paramount (Brand &amp; Wilson, 2000).Every member should feel appreciated. Any conflicts should be settled positively.</a:t>
            </a:r>
          </a:p>
          <a:p>
            <a:r>
              <a:rPr lang="en-US" baseline="0" dirty="0"/>
              <a:t>Effective communication between and within teams as well as individuals should be created and maintained.</a:t>
            </a:r>
          </a:p>
          <a:p>
            <a:r>
              <a:rPr lang="en-US" baseline="0" dirty="0"/>
              <a:t>Trust, Respect, and compassion should be highly valued in the organization.</a:t>
            </a:r>
          </a:p>
        </p:txBody>
      </p:sp>
      <p:sp>
        <p:nvSpPr>
          <p:cNvPr id="4" name="Slide Number Placeholder 3"/>
          <p:cNvSpPr>
            <a:spLocks noGrp="1"/>
          </p:cNvSpPr>
          <p:nvPr>
            <p:ph type="sldNum" sz="quarter" idx="10"/>
          </p:nvPr>
        </p:nvSpPr>
        <p:spPr/>
        <p:txBody>
          <a:bodyPr/>
          <a:lstStyle/>
          <a:p>
            <a:fld id="{FE2A3EDE-3A2F-42F4-B06C-0045922BEDFB}" type="slidenum">
              <a:rPr lang="en-US" smtClean="0"/>
              <a:pPr/>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D009F8EF-22ED-4F50-A87C-08A316D9CB3D}" type="datetimeFigureOut">
              <a:rPr lang="en-US" smtClean="0"/>
              <a:pPr/>
              <a:t>4/30/2019</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99E81D53-1FE9-43BB-8F47-A07407CC14A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009F8EF-22ED-4F50-A87C-08A316D9CB3D}" type="datetimeFigureOut">
              <a:rPr lang="en-US" smtClean="0"/>
              <a:pPr/>
              <a:t>4/30/2019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E81D53-1FE9-43BB-8F47-A07407CC14A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009F8EF-22ED-4F50-A87C-08A316D9CB3D}" type="datetimeFigureOut">
              <a:rPr lang="en-US" smtClean="0"/>
              <a:pPr/>
              <a:t>4/30/2019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E81D53-1FE9-43BB-8F47-A07407CC14A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009F8EF-22ED-4F50-A87C-08A316D9CB3D}" type="datetimeFigureOut">
              <a:rPr lang="en-US" smtClean="0"/>
              <a:pPr/>
              <a:t>4/30/2019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E81D53-1FE9-43BB-8F47-A07407CC14A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D009F8EF-22ED-4F50-A87C-08A316D9CB3D}" type="datetimeFigureOut">
              <a:rPr lang="en-US" smtClean="0"/>
              <a:pPr/>
              <a:t>4/30/2019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9E81D53-1FE9-43BB-8F47-A07407CC14A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D009F8EF-22ED-4F50-A87C-08A316D9CB3D}" type="datetimeFigureOut">
              <a:rPr lang="en-US" smtClean="0"/>
              <a:pPr/>
              <a:t>4/30/2019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9E81D53-1FE9-43BB-8F47-A07407CC14A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09F8EF-22ED-4F50-A87C-08A316D9CB3D}" type="datetimeFigureOut">
              <a:rPr lang="en-US" smtClean="0"/>
              <a:pPr/>
              <a:t>4/30/2019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9E81D53-1FE9-43BB-8F47-A07407CC14A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009F8EF-22ED-4F50-A87C-08A316D9CB3D}" type="datetimeFigureOut">
              <a:rPr lang="en-US" smtClean="0"/>
              <a:pPr/>
              <a:t>4/30/2019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E81D53-1FE9-43BB-8F47-A07407CC14A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D009F8EF-22ED-4F50-A87C-08A316D9CB3D}" type="datetimeFigureOut">
              <a:rPr lang="en-US" smtClean="0"/>
              <a:pPr/>
              <a:t>4/30/2019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99E81D53-1FE9-43BB-8F47-A07407CC14A6}"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009F8EF-22ED-4F50-A87C-08A316D9CB3D}" type="datetimeFigureOut">
              <a:rPr lang="en-US" smtClean="0"/>
              <a:pPr/>
              <a:t>4/30/2019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E81D53-1FE9-43BB-8F47-A07407CC14A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009F8EF-22ED-4F50-A87C-08A316D9CB3D}" type="datetimeFigureOut">
              <a:rPr lang="en-US" smtClean="0"/>
              <a:pPr/>
              <a:t>4/30/2019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E81D53-1FE9-43BB-8F47-A07407CC14A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009F8EF-22ED-4F50-A87C-08A316D9CB3D}" type="datetimeFigureOut">
              <a:rPr lang="en-US" smtClean="0"/>
              <a:pPr/>
              <a:t>4/30/2019</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9E81D53-1FE9-43BB-8F47-A07407CC14A6}"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E1C62-3C93-4152-9BF7-359358AFF2E6}"/>
              </a:ext>
            </a:extLst>
          </p:cNvPr>
          <p:cNvSpPr>
            <a:spLocks noGrp="1"/>
          </p:cNvSpPr>
          <p:nvPr>
            <p:ph type="ctrTitle"/>
          </p:nvPr>
        </p:nvSpPr>
        <p:spPr/>
        <p:txBody>
          <a:bodyPr/>
          <a:lstStyle/>
          <a:p>
            <a:r>
              <a:rPr lang="en-US" dirty="0"/>
              <a:t>Managing Change</a:t>
            </a:r>
          </a:p>
        </p:txBody>
      </p:sp>
      <p:sp>
        <p:nvSpPr>
          <p:cNvPr id="3" name="Subtitle 2">
            <a:extLst>
              <a:ext uri="{FF2B5EF4-FFF2-40B4-BE49-F238E27FC236}">
                <a16:creationId xmlns:a16="http://schemas.microsoft.com/office/drawing/2014/main" id="{40BA8892-4A55-431D-9AE1-12115A583606}"/>
              </a:ext>
            </a:extLst>
          </p:cNvPr>
          <p:cNvSpPr>
            <a:spLocks noGrp="1"/>
          </p:cNvSpPr>
          <p:nvPr>
            <p:ph type="subTitle" idx="1"/>
          </p:nvPr>
        </p:nvSpPr>
        <p:spPr/>
        <p:txBody>
          <a:bodyPr>
            <a:normAutofit fontScale="85000" lnSpcReduction="20000"/>
          </a:bodyPr>
          <a:lstStyle/>
          <a:p>
            <a:r>
              <a:rPr lang="en-US" dirty="0"/>
              <a:t>Tracy Owens-Ammons</a:t>
            </a:r>
          </a:p>
          <a:p>
            <a:r>
              <a:rPr lang="en-US" dirty="0"/>
              <a:t>HRMT655-1902A-01</a:t>
            </a:r>
          </a:p>
          <a:p>
            <a:r>
              <a:rPr lang="en-US" dirty="0"/>
              <a:t>Managing Organizational Development and Change</a:t>
            </a:r>
          </a:p>
          <a:p>
            <a:r>
              <a:rPr lang="en-US" dirty="0"/>
              <a:t>Unit 3 IP – Professor Hardwick</a:t>
            </a:r>
          </a:p>
          <a:p>
            <a:r>
              <a:rPr lang="en-US" dirty="0"/>
              <a:t>April 29, 2019</a:t>
            </a:r>
          </a:p>
        </p:txBody>
      </p:sp>
    </p:spTree>
    <p:extLst>
      <p:ext uri="{BB962C8B-B14F-4D97-AF65-F5344CB8AC3E}">
        <p14:creationId xmlns:p14="http://schemas.microsoft.com/office/powerpoint/2010/main" val="2051541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en-US" dirty="0"/>
              <a:t>Organizational Reorganization</a:t>
            </a:r>
          </a:p>
        </p:txBody>
      </p:sp>
      <p:sp>
        <p:nvSpPr>
          <p:cNvPr id="3" name="Content Placeholder 2"/>
          <p:cNvSpPr>
            <a:spLocks noGrp="1"/>
          </p:cNvSpPr>
          <p:nvPr>
            <p:ph idx="1"/>
          </p:nvPr>
        </p:nvSpPr>
        <p:spPr/>
        <p:style>
          <a:lnRef idx="2">
            <a:schemeClr val="accent1"/>
          </a:lnRef>
          <a:fillRef idx="1">
            <a:schemeClr val="lt1"/>
          </a:fillRef>
          <a:effectRef idx="0">
            <a:schemeClr val="accent1"/>
          </a:effectRef>
          <a:fontRef idx="minor">
            <a:schemeClr val="dk1"/>
          </a:fontRef>
        </p:style>
        <p:txBody>
          <a:bodyPr>
            <a:normAutofit/>
          </a:bodyPr>
          <a:lstStyle/>
          <a:p>
            <a:r>
              <a:rPr lang="en-US" dirty="0"/>
              <a:t>Its restructuring firms operations and resources so as to drive change in the organization</a:t>
            </a:r>
          </a:p>
          <a:p>
            <a:r>
              <a:rPr lang="en-US" dirty="0"/>
              <a:t>Exploring the modules of needs assessment to see how each work together.</a:t>
            </a:r>
          </a:p>
          <a:p>
            <a:r>
              <a:rPr lang="en-US" dirty="0"/>
              <a:t>It involves considering the tools and theories used to implement needs assessment, and  pinpointing the validity levels of the Instructional System.</a:t>
            </a:r>
          </a:p>
          <a:p>
            <a:r>
              <a:rPr lang="en-US" dirty="0"/>
              <a:t>Its important to detect the advantages and  disadvantages that may come with reorganization</a:t>
            </a:r>
          </a:p>
          <a:p>
            <a:r>
              <a:rPr lang="en-US" dirty="0"/>
              <a:t>It comes along with resistant to change</a:t>
            </a:r>
          </a:p>
          <a:p>
            <a:endParaRPr lang="en-US" dirty="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2"/>
          </a:fillRef>
          <a:effectRef idx="1">
            <a:schemeClr val="accent2"/>
          </a:effectRef>
          <a:fontRef idx="minor">
            <a:schemeClr val="lt1"/>
          </a:fontRef>
        </p:style>
        <p:txBody>
          <a:bodyPr>
            <a:normAutofit/>
          </a:bodyPr>
          <a:lstStyle/>
          <a:p>
            <a:r>
              <a:rPr lang="en-US" sz="3200" dirty="0"/>
              <a:t>How to deal with resistant and negative reactions to change in Pegasus </a:t>
            </a:r>
          </a:p>
        </p:txBody>
      </p:sp>
      <p:sp>
        <p:nvSpPr>
          <p:cNvPr id="3" name="Content Placeholder 2"/>
          <p:cNvSpPr>
            <a:spLocks noGrp="1"/>
          </p:cNvSpPr>
          <p:nvPr>
            <p:ph sz="half" idx="1"/>
          </p:nvPr>
        </p:nvSpPr>
        <p:spPr>
          <a:xfrm>
            <a:off x="457200" y="1981200"/>
            <a:ext cx="4495800" cy="4144963"/>
          </a:xfrm>
        </p:spPr>
        <p:style>
          <a:lnRef idx="3">
            <a:schemeClr val="lt1"/>
          </a:lnRef>
          <a:fillRef idx="1">
            <a:schemeClr val="accent5"/>
          </a:fillRef>
          <a:effectRef idx="1">
            <a:schemeClr val="accent5"/>
          </a:effectRef>
          <a:fontRef idx="minor">
            <a:schemeClr val="lt1"/>
          </a:fontRef>
        </p:style>
        <p:txBody>
          <a:bodyPr>
            <a:normAutofit fontScale="92500"/>
          </a:bodyPr>
          <a:lstStyle/>
          <a:p>
            <a:r>
              <a:rPr lang="en-US" dirty="0"/>
              <a:t>Ensure the change is implemented at the right time.</a:t>
            </a:r>
          </a:p>
          <a:p>
            <a:r>
              <a:rPr lang="en-US" dirty="0"/>
              <a:t>Creating awareness on need for change, and expectations (Brand &amp; Wilson, 2000). </a:t>
            </a:r>
          </a:p>
          <a:p>
            <a:r>
              <a:rPr lang="en-US" dirty="0"/>
              <a:t>Show passion for the change.</a:t>
            </a:r>
          </a:p>
          <a:p>
            <a:r>
              <a:rPr lang="en-US" dirty="0"/>
              <a:t>Remain positive and supportive through the entire change process.</a:t>
            </a:r>
          </a:p>
          <a:p>
            <a:endParaRPr lang="en-US" dirty="0"/>
          </a:p>
        </p:txBody>
      </p:sp>
      <p:pic>
        <p:nvPicPr>
          <p:cNvPr id="1026" name="Picture 2" descr="D:\images.jpg"/>
          <p:cNvPicPr>
            <a:picLocks noGrp="1" noChangeAspect="1" noChangeArrowheads="1"/>
          </p:cNvPicPr>
          <p:nvPr>
            <p:ph sz="half" idx="2"/>
          </p:nvPr>
        </p:nvPicPr>
        <p:blipFill>
          <a:blip r:embed="rId3"/>
          <a:srcRect/>
          <a:stretch>
            <a:fillRect/>
          </a:stretch>
        </p:blipFill>
        <p:spPr bwMode="auto">
          <a:xfrm>
            <a:off x="5181600" y="1905000"/>
            <a:ext cx="3581401" cy="40386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normAutofit/>
          </a:bodyPr>
          <a:lstStyle/>
          <a:p>
            <a:r>
              <a:rPr lang="en-US" sz="4000" dirty="0"/>
              <a:t>Driving communication in Pegasus</a:t>
            </a:r>
          </a:p>
        </p:txBody>
      </p:sp>
      <p:sp>
        <p:nvSpPr>
          <p:cNvPr id="3" name="Content Placeholder 2"/>
          <p:cNvSpPr>
            <a:spLocks noGrp="1"/>
          </p:cNvSpPr>
          <p:nvPr>
            <p:ph idx="1"/>
          </p:nvPr>
        </p:nvSpPr>
        <p:spPr/>
        <p:style>
          <a:lnRef idx="1">
            <a:schemeClr val="accent3"/>
          </a:lnRef>
          <a:fillRef idx="2">
            <a:schemeClr val="accent3"/>
          </a:fillRef>
          <a:effectRef idx="1">
            <a:schemeClr val="accent3"/>
          </a:effectRef>
          <a:fontRef idx="minor">
            <a:schemeClr val="dk1"/>
          </a:fontRef>
        </p:style>
        <p:txBody>
          <a:bodyPr>
            <a:normAutofit/>
          </a:bodyPr>
          <a:lstStyle/>
          <a:p>
            <a:r>
              <a:rPr lang="en-US" dirty="0"/>
              <a:t>Set communication standards-set  accepted practices and procedures of communication for different teams within the organization.</a:t>
            </a:r>
          </a:p>
          <a:p>
            <a:r>
              <a:rPr lang="en-US" dirty="0"/>
              <a:t>Encourage feedback and participative communication at all levels of the organization and especially between different groups</a:t>
            </a:r>
          </a:p>
          <a:p>
            <a:r>
              <a:rPr lang="en-US" dirty="0"/>
              <a:t>Show the importance of listening, respect, helping and empathy in  the communication.</a:t>
            </a:r>
          </a:p>
          <a:p>
            <a:r>
              <a:rPr lang="en-US" dirty="0"/>
              <a:t>Create room for technology in the communication.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3">
              <a:shade val="50000"/>
            </a:schemeClr>
          </a:lnRef>
          <a:fillRef idx="1">
            <a:schemeClr val="accent3"/>
          </a:fillRef>
          <a:effectRef idx="0">
            <a:schemeClr val="accent3"/>
          </a:effectRef>
          <a:fontRef idx="minor">
            <a:schemeClr val="lt1"/>
          </a:fontRef>
        </p:style>
        <p:txBody>
          <a:bodyPr>
            <a:normAutofit fontScale="90000"/>
          </a:bodyPr>
          <a:lstStyle/>
          <a:p>
            <a:r>
              <a:rPr lang="en-US" dirty="0"/>
              <a:t>Leadership skills development for Management and executive  </a:t>
            </a:r>
          </a:p>
        </p:txBody>
      </p:sp>
      <p:sp>
        <p:nvSpPr>
          <p:cNvPr id="4" name="Content Placeholder 3"/>
          <p:cNvSpPr>
            <a:spLocks noGrp="1"/>
          </p:cNvSpPr>
          <p:nvPr>
            <p:ph sz="quarter" idx="2"/>
          </p:nvPr>
        </p:nvSpPr>
        <p:spPr>
          <a:xfrm>
            <a:off x="457200" y="1828800"/>
            <a:ext cx="5410200" cy="4297363"/>
          </a:xfrm>
        </p:spPr>
        <p:style>
          <a:lnRef idx="1">
            <a:schemeClr val="accent1"/>
          </a:lnRef>
          <a:fillRef idx="2">
            <a:schemeClr val="accent1"/>
          </a:fillRef>
          <a:effectRef idx="1">
            <a:schemeClr val="accent1"/>
          </a:effectRef>
          <a:fontRef idx="minor">
            <a:schemeClr val="dk1"/>
          </a:fontRef>
        </p:style>
        <p:txBody>
          <a:bodyPr>
            <a:normAutofit lnSpcReduction="10000"/>
          </a:bodyPr>
          <a:lstStyle/>
          <a:p>
            <a:r>
              <a:rPr lang="en-US" dirty="0"/>
              <a:t>Ability to keep a positive altitude at all conditions</a:t>
            </a:r>
          </a:p>
          <a:p>
            <a:r>
              <a:rPr lang="en-US" dirty="0"/>
              <a:t>Creating a visionary leadership  among the Pegasus  managers and executives</a:t>
            </a:r>
          </a:p>
          <a:p>
            <a:r>
              <a:rPr lang="en-US" dirty="0"/>
              <a:t>Cooperation among leaders-leaders  of different teams should be  ready to work together (</a:t>
            </a:r>
            <a:r>
              <a:rPr lang="en-US" dirty="0" err="1"/>
              <a:t>Elving</a:t>
            </a:r>
            <a:r>
              <a:rPr lang="en-US" dirty="0"/>
              <a:t>, 2005). </a:t>
            </a:r>
          </a:p>
          <a:p>
            <a:r>
              <a:rPr lang="en-US" dirty="0"/>
              <a:t>Focus-leaders should have clear focus on their goals</a:t>
            </a:r>
          </a:p>
          <a:p>
            <a:r>
              <a:rPr lang="en-US" dirty="0"/>
              <a:t>Ability to empower and inspire employees-creating moral in the team and organization</a:t>
            </a:r>
          </a:p>
        </p:txBody>
      </p:sp>
      <p:pic>
        <p:nvPicPr>
          <p:cNvPr id="2050" name="Picture 2" descr="D:\HR-Management-Key-Skills.jpg"/>
          <p:cNvPicPr>
            <a:picLocks noGrp="1" noChangeAspect="1" noChangeArrowheads="1"/>
          </p:cNvPicPr>
          <p:nvPr>
            <p:ph sz="quarter" idx="4"/>
          </p:nvPr>
        </p:nvPicPr>
        <p:blipFill>
          <a:blip r:embed="rId3"/>
          <a:srcRect/>
          <a:stretch>
            <a:fillRect/>
          </a:stretch>
        </p:blipFill>
        <p:spPr bwMode="auto">
          <a:xfrm>
            <a:off x="5943600" y="1905000"/>
            <a:ext cx="2819400" cy="4038599"/>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382000" cy="1237488"/>
          </a:xfrm>
        </p:spPr>
        <p:txBody>
          <a:bodyPr>
            <a:noAutofit/>
          </a:bodyPr>
          <a:lstStyle/>
          <a:p>
            <a:r>
              <a:rPr lang="en-US" sz="4000" dirty="0"/>
              <a:t>Strategies to create a synergy in Pegasus</a:t>
            </a:r>
          </a:p>
        </p:txBody>
      </p:sp>
      <p:sp>
        <p:nvSpPr>
          <p:cNvPr id="3" name="Content Placeholder 2"/>
          <p:cNvSpPr>
            <a:spLocks noGrp="1"/>
          </p:cNvSpPr>
          <p:nvPr>
            <p:ph idx="1"/>
          </p:nvPr>
        </p:nvSpPr>
        <p:spPr/>
        <p:style>
          <a:lnRef idx="0">
            <a:schemeClr val="accent1"/>
          </a:lnRef>
          <a:fillRef idx="3">
            <a:schemeClr val="accent1"/>
          </a:fillRef>
          <a:effectRef idx="3">
            <a:schemeClr val="accent1"/>
          </a:effectRef>
          <a:fontRef idx="minor">
            <a:schemeClr val="lt1"/>
          </a:fontRef>
        </p:style>
        <p:txBody>
          <a:bodyPr>
            <a:normAutofit lnSpcReduction="10000"/>
          </a:bodyPr>
          <a:lstStyle/>
          <a:p>
            <a:pPr>
              <a:buNone/>
            </a:pPr>
            <a:r>
              <a:rPr lang="en-US" dirty="0"/>
              <a:t>For Pegasus to remain competitive, create work motivation and employee retention, there is need for team work and collaborations. </a:t>
            </a:r>
          </a:p>
          <a:p>
            <a:pPr>
              <a:buNone/>
            </a:pPr>
            <a:r>
              <a:rPr lang="en-US" dirty="0"/>
              <a:t>This can be created through:</a:t>
            </a:r>
          </a:p>
          <a:p>
            <a:r>
              <a:rPr lang="en-US" dirty="0"/>
              <a:t>Create a shared vision, values and goals </a:t>
            </a:r>
          </a:p>
          <a:p>
            <a:r>
              <a:rPr lang="en-US" dirty="0"/>
              <a:t>Effective leadership and followership</a:t>
            </a:r>
          </a:p>
          <a:p>
            <a:r>
              <a:rPr lang="en-US" dirty="0"/>
              <a:t>Positive environment</a:t>
            </a:r>
          </a:p>
          <a:p>
            <a:r>
              <a:rPr lang="en-US" dirty="0"/>
              <a:t>Effective communication </a:t>
            </a:r>
          </a:p>
          <a:p>
            <a:r>
              <a:rPr lang="en-US" dirty="0"/>
              <a:t>Encourage trust, respect and compassion in the organization</a:t>
            </a:r>
          </a:p>
          <a:p>
            <a:endParaRPr lang="en-US" dirty="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pPr algn="ctr"/>
            <a:r>
              <a:rPr lang="en-US" dirty="0"/>
              <a:t>References </a:t>
            </a:r>
          </a:p>
        </p:txBody>
      </p:sp>
      <p:sp>
        <p:nvSpPr>
          <p:cNvPr id="3" name="Content Placeholder 2"/>
          <p:cNvSpPr>
            <a:spLocks noGrp="1"/>
          </p:cNvSpPr>
          <p:nvPr>
            <p:ph idx="1"/>
          </p:nvPr>
        </p:nvSpPr>
        <p:spPr/>
        <p:txBody>
          <a:bodyPr>
            <a:normAutofit/>
          </a:bodyPr>
          <a:lstStyle/>
          <a:p>
            <a:r>
              <a:rPr lang="en-US" dirty="0"/>
              <a:t>Cooper, R. (2015). Information, communication and organization: a post-structural revision. In </a:t>
            </a:r>
            <a:r>
              <a:rPr lang="en-US" i="1" dirty="0"/>
              <a:t>For Robert Cooper</a:t>
            </a:r>
            <a:r>
              <a:rPr lang="en-US" dirty="0"/>
              <a:t>(pp. 124-148). </a:t>
            </a:r>
            <a:r>
              <a:rPr lang="en-US" dirty="0" err="1"/>
              <a:t>Routledge</a:t>
            </a:r>
            <a:endParaRPr lang="en-US" dirty="0"/>
          </a:p>
          <a:p>
            <a:r>
              <a:rPr lang="en-US" dirty="0" err="1"/>
              <a:t>Elving</a:t>
            </a:r>
            <a:r>
              <a:rPr lang="en-US" dirty="0"/>
              <a:t>, W. J. (2005). The role of communication in organizational change. </a:t>
            </a:r>
            <a:r>
              <a:rPr lang="en-US" i="1" dirty="0"/>
              <a:t>Corporate communications: an international journal</a:t>
            </a:r>
            <a:r>
              <a:rPr lang="en-US" dirty="0"/>
              <a:t>, </a:t>
            </a:r>
            <a:r>
              <a:rPr lang="en-US" i="1" dirty="0"/>
              <a:t>10</a:t>
            </a:r>
            <a:r>
              <a:rPr lang="en-US" dirty="0"/>
              <a:t>(2), 129-138.</a:t>
            </a:r>
          </a:p>
          <a:p>
            <a:r>
              <a:rPr lang="en-US" dirty="0"/>
              <a:t>Brand, H. E., &amp; Wilson, J. (2000). The impact of organizational restructuring on organization climate and employee attitudes. </a:t>
            </a:r>
            <a:r>
              <a:rPr lang="en-US" i="1" dirty="0"/>
              <a:t>South African Journal of Economic and Management Sciences</a:t>
            </a:r>
            <a:r>
              <a:rPr lang="en-US" dirty="0"/>
              <a:t>, </a:t>
            </a:r>
            <a:r>
              <a:rPr lang="en-US" i="1" dirty="0"/>
              <a:t>3</a:t>
            </a:r>
            <a:r>
              <a:rPr lang="en-US" dirty="0"/>
              <a:t>(1), 97-108.</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543</TotalTime>
  <Words>816</Words>
  <Application>Microsoft Office PowerPoint</Application>
  <PresentationFormat>On-screen Show (4:3)</PresentationFormat>
  <Paragraphs>61</Paragraphs>
  <Slides>7</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Calibri</vt:lpstr>
      <vt:lpstr>Constantia</vt:lpstr>
      <vt:lpstr>Wingdings 2</vt:lpstr>
      <vt:lpstr>Flow</vt:lpstr>
      <vt:lpstr>Managing Change</vt:lpstr>
      <vt:lpstr>Organizational Reorganization</vt:lpstr>
      <vt:lpstr>How to deal with resistant and negative reactions to change in Pegasus </vt:lpstr>
      <vt:lpstr>Driving communication in Pegasus</vt:lpstr>
      <vt:lpstr>Leadership skills development for Management and executive  </vt:lpstr>
      <vt:lpstr>Strategies to create a synergy in Pegasus</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Home</dc:creator>
  <cp:lastModifiedBy>ttouser1</cp:lastModifiedBy>
  <cp:revision>30</cp:revision>
  <dcterms:created xsi:type="dcterms:W3CDTF">2019-04-29T23:32:14Z</dcterms:created>
  <dcterms:modified xsi:type="dcterms:W3CDTF">2019-04-30T15:05:13Z</dcterms:modified>
</cp:coreProperties>
</file>